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7ADAF-DC19-4FE4-B24D-AC8B5FB12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2191" y="609146"/>
            <a:ext cx="11201400" cy="2057854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006600"/>
                </a:solidFill>
              </a:rPr>
              <a:t>Vzhůru ke hvězdám. Nebo možná raději ne.</a:t>
            </a:r>
            <a:br>
              <a:rPr lang="cs-CZ" sz="3600" dirty="0">
                <a:solidFill>
                  <a:srgbClr val="006600"/>
                </a:solidFill>
              </a:rPr>
            </a:br>
            <a:r>
              <a:rPr lang="cs-CZ" sz="2400" dirty="0">
                <a:solidFill>
                  <a:srgbClr val="006600"/>
                </a:solidFill>
              </a:rPr>
              <a:t>Západ vstoupil do středního věku. Není to revoluční ani vzrušující, může to být ale celkem bezpečné a nadlouho.</a:t>
            </a:r>
            <a:br>
              <a:rPr lang="cs-CZ" sz="2400" dirty="0"/>
            </a:br>
            <a:br>
              <a:rPr lang="cs-CZ" sz="1800" i="1" dirty="0"/>
            </a:br>
            <a:r>
              <a:rPr lang="cs-CZ" sz="1800" i="1" dirty="0"/>
              <a:t>Týdeník respekt, ročník XXXI, 30.3. – 5.4.2020, str.50 – 53.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21776C-83E6-4CCA-9BD9-BDA1EF43D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880" y="3819072"/>
            <a:ext cx="10122972" cy="2057853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Zadání 1. pro studenty:</a:t>
            </a:r>
          </a:p>
          <a:p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„Zapište si do </a:t>
            </a:r>
            <a:r>
              <a:rPr lang="cs-CZ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wordu</a:t>
            </a: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jak si výše zmíněný titulek článku vysvětlujete? Jak mu rozumíte? Jak se to, co titulek sděluje, týká vás samotných a vaší generace?“</a:t>
            </a:r>
          </a:p>
        </p:txBody>
      </p:sp>
    </p:spTree>
    <p:extLst>
      <p:ext uri="{BB962C8B-B14F-4D97-AF65-F5344CB8AC3E}">
        <p14:creationId xmlns:p14="http://schemas.microsoft.com/office/powerpoint/2010/main" val="355097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28745F-B977-4AA9-967F-6462F952D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45440"/>
            <a:ext cx="11430000" cy="730885"/>
          </a:xfrm>
        </p:spPr>
        <p:txBody>
          <a:bodyPr>
            <a:normAutofit fontScale="90000"/>
          </a:bodyPr>
          <a:lstStyle/>
          <a:p>
            <a:br>
              <a:rPr lang="cs-CZ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cs-CZ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cs-CZ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cs-CZ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cs-CZ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7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Zadání 2. pro studenty:</a:t>
            </a:r>
            <a:br>
              <a:rPr lang="cs-CZ" sz="27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7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„vytvořte si ve </a:t>
            </a:r>
            <a:r>
              <a:rPr lang="cs-CZ" sz="27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wordu</a:t>
            </a:r>
            <a:r>
              <a:rPr lang="cs-CZ" sz="27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tzv. trojitý deník – viz níže“</a:t>
            </a:r>
            <a:endParaRPr lang="cs-CZ" sz="27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2711FC-4F25-4B17-AA10-1B8BDD88E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3555" y="3916045"/>
            <a:ext cx="11033760" cy="2237105"/>
          </a:xfrm>
        </p:spPr>
        <p:txBody>
          <a:bodyPr>
            <a:normAutofit fontScale="92500" lnSpcReduction="10000"/>
          </a:bodyPr>
          <a:lstStyle/>
          <a:p>
            <a:r>
              <a:rPr lang="cs-CZ" sz="19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ZADÁNÍ 3. PRO STUDENTY: ČTĚTE SI PŘILOŽENÝ TEXT A V PRŮBĚHU ČTENÍ SI DO 1. SLOUPCE ZAPISUJTE CITÁTY, KTERÉ VÁS ZAUJALY A K NIM SVÉ KOMENTÁŘE. ZKUSTE SI ZAPSAT ALESPOŇ ČTYŘI CITÁTY Z CELÉHO ČLÁNKU A K NIM ZAPIŠTE SVÉ KOMENTÁŘE.</a:t>
            </a:r>
          </a:p>
          <a:p>
            <a:br>
              <a:rPr lang="cs-CZ" sz="9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9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ZADÁNÍ 4. PRO STUDENTY: POŠLETE SVŮJ SOUBOR S TROJITÝM ZÁPISNÍKEM SPOLUŽÁKOVI / RODIČI / KAMARÁDOVI (MŮŽETE SI VYBRAT) A POŽÁDEJTE HO, ABY KE KAŽDÉMU Z VAŠICH CITÁTŮ A KOMENTÁŘŮ ZAPSAL SVŮJ KOMENTÁŘ. POKUD NEMÁ ČLÁNEK, KE KTERÉMU SE VYJADŘUJETE, POŠLETE MU HO. </a:t>
            </a:r>
          </a:p>
          <a:p>
            <a:endParaRPr lang="cs-CZ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2E622C8-C954-4D16-A916-435C0DB35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023" y="25971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CC7E34DE-B296-4666-A734-C0E8F7B24E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884991"/>
              </p:ext>
            </p:extLst>
          </p:nvPr>
        </p:nvGraphicFramePr>
        <p:xfrm>
          <a:off x="503555" y="1316355"/>
          <a:ext cx="11231245" cy="1828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43017">
                  <a:extLst>
                    <a:ext uri="{9D8B030D-6E8A-4147-A177-3AD203B41FA5}">
                      <a16:colId xmlns:a16="http://schemas.microsoft.com/office/drawing/2014/main" val="1144335026"/>
                    </a:ext>
                  </a:extLst>
                </a:gridCol>
                <a:gridCol w="3744114">
                  <a:extLst>
                    <a:ext uri="{9D8B030D-6E8A-4147-A177-3AD203B41FA5}">
                      <a16:colId xmlns:a16="http://schemas.microsoft.com/office/drawing/2014/main" val="254133113"/>
                    </a:ext>
                  </a:extLst>
                </a:gridCol>
                <a:gridCol w="3744114">
                  <a:extLst>
                    <a:ext uri="{9D8B030D-6E8A-4147-A177-3AD203B41FA5}">
                      <a16:colId xmlns:a16="http://schemas.microsoft.com/office/drawing/2014/main" val="36745473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Citát = věta, slovo, sousloví nebo krátká pasáž, které mě v textu zaujaly.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Komentář = zdůvodnění, proč si právě toto zapisuji / vybírám, proč mě to zaujalo, proč je to pro mě důležité.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Komentář spolužáka / rodiče / kamaráda k mému citátu a komentáři.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538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7026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86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0EDF22DF-B010-4B40-9A05-FAC8A3858A1E}"/>
              </a:ext>
            </a:extLst>
          </p:cNvPr>
          <p:cNvSpPr/>
          <p:nvPr/>
        </p:nvSpPr>
        <p:spPr>
          <a:xfrm>
            <a:off x="457199" y="371475"/>
            <a:ext cx="11382375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ZADÁNÍ 5. PRO STUDENTY:</a:t>
            </a:r>
            <a:br>
              <a:rPr lang="cs-CZ" sz="2400" dirty="0">
                <a:solidFill>
                  <a:srgbClr val="C00000"/>
                </a:solidFill>
              </a:rPr>
            </a:br>
            <a:r>
              <a:rPr lang="cs-CZ" sz="2400" dirty="0">
                <a:solidFill>
                  <a:srgbClr val="C00000"/>
                </a:solidFill>
              </a:rPr>
              <a:t>PŘEČTĚTE SI KOMENTÁŘE, KTERÉ VÁM POSLAL VÁŠ SPOLUŽÁK / RODIČ / KAMARÁD A POROVNEJTE, ZDA SE VE VAŠICH A JEJICH KOMENTÁŘÍCH  </a:t>
            </a:r>
            <a:br>
              <a:rPr lang="cs-CZ" sz="2400" dirty="0">
                <a:solidFill>
                  <a:srgbClr val="C00000"/>
                </a:solidFill>
              </a:rPr>
            </a:br>
            <a:r>
              <a:rPr lang="cs-CZ" sz="2400" dirty="0">
                <a:solidFill>
                  <a:srgbClr val="C00000"/>
                </a:solidFill>
              </a:rPr>
              <a:t>DAJÍ NAJÍT NĚJAKÉ PODOBNOSTI ČI ROZDÍLY, PŘÍPADNĚ, </a:t>
            </a:r>
            <a:br>
              <a:rPr lang="cs-CZ" sz="2400" dirty="0">
                <a:solidFill>
                  <a:srgbClr val="C00000"/>
                </a:solidFill>
              </a:rPr>
            </a:br>
            <a:r>
              <a:rPr lang="cs-CZ" sz="2400" dirty="0">
                <a:solidFill>
                  <a:srgbClr val="C00000"/>
                </a:solidFill>
              </a:rPr>
              <a:t>CO TYTO PODOBNOSTI NEBO ROZDÍLY PODLE VÁS ZPŮSOBUJE.</a:t>
            </a:r>
          </a:p>
          <a:p>
            <a:endParaRPr lang="cs-CZ" sz="2400" dirty="0">
              <a:solidFill>
                <a:srgbClr val="C00000"/>
              </a:solidFill>
            </a:endParaRPr>
          </a:p>
          <a:p>
            <a:r>
              <a:rPr lang="cs-CZ" sz="2400" dirty="0">
                <a:solidFill>
                  <a:srgbClr val="C00000"/>
                </a:solidFill>
              </a:rPr>
              <a:t>ZADÁNÍ 6. PRO STUDENTY:</a:t>
            </a:r>
          </a:p>
          <a:p>
            <a:r>
              <a:rPr lang="cs-CZ" sz="2400" dirty="0">
                <a:solidFill>
                  <a:srgbClr val="C00000"/>
                </a:solidFill>
              </a:rPr>
              <a:t>NAPIŠTE PROSTŘEDNICTVÍM VOLNÉHO PSANÍ, CO VÁS NAPADÁ K OTÁZCE:</a:t>
            </a:r>
          </a:p>
          <a:p>
            <a:r>
              <a:rPr lang="cs-CZ" sz="2400" dirty="0">
                <a:solidFill>
                  <a:srgbClr val="C00000"/>
                </a:solidFill>
              </a:rPr>
              <a:t>„JAK MYŠLENKY A INFORMACE V ČLÁNKU SOUVISEJÍ S MÝM VLASTNÍM ŽIVOTEM?“</a:t>
            </a:r>
          </a:p>
          <a:p>
            <a:endParaRPr lang="cs-CZ" sz="2400" i="1" dirty="0"/>
          </a:p>
          <a:p>
            <a:r>
              <a:rPr lang="cs-CZ" sz="2400" i="1" dirty="0"/>
              <a:t>Volné psaní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i="1" dirty="0"/>
              <a:t>zapisuji vše, co mám v hlavě a co se týká daného tématu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i="1" dirty="0"/>
              <a:t>tužka je stále na papíře – jde o plynulé zachycení myšlenek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i="1" dirty="0"/>
              <a:t>pokud nemohu najít správnou myšlenku, mohu si vypomoci  např. větou „momentálně mě nic nenapadá...“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i="1" dirty="0"/>
              <a:t>neškrtám, nepřepisuji, nehodnotím – nejedná se o formu a styl, neřeším příliš ani gramatické chyby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i="1" dirty="0"/>
              <a:t>během psaní nepřemýšlím nad formulací ani s nikým o svých myšlenkách nediskutuji</a:t>
            </a:r>
          </a:p>
        </p:txBody>
      </p:sp>
    </p:spTree>
    <p:extLst>
      <p:ext uri="{BB962C8B-B14F-4D97-AF65-F5344CB8AC3E}">
        <p14:creationId xmlns:p14="http://schemas.microsoft.com/office/powerpoint/2010/main" val="97159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532AFB-125D-447C-A35F-32FC485EB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804519"/>
            <a:ext cx="11172825" cy="427230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Zadání 7. pro studenty:</a:t>
            </a:r>
            <a:br>
              <a:rPr lang="cs-CZ" dirty="0">
                <a:solidFill>
                  <a:srgbClr val="C00000"/>
                </a:solidFill>
              </a:rPr>
            </a:br>
            <a:br>
              <a:rPr lang="cs-CZ" dirty="0">
                <a:solidFill>
                  <a:srgbClr val="C00000"/>
                </a:solidFill>
              </a:rPr>
            </a:br>
            <a:br>
              <a:rPr lang="cs-CZ" dirty="0">
                <a:solidFill>
                  <a:srgbClr val="C00000"/>
                </a:solidFill>
              </a:rPr>
            </a:br>
            <a:r>
              <a:rPr lang="cs-CZ" dirty="0">
                <a:solidFill>
                  <a:srgbClr val="C00000"/>
                </a:solidFill>
              </a:rPr>
              <a:t>pošlete své volné psaní elektronicky spolužákovi / rodiči / kamarádovi a poskytněte si navzájem stručnou zpětnou vazbu (opět si pošlete </a:t>
            </a:r>
            <a:r>
              <a:rPr lang="cs-CZ" dirty="0" err="1">
                <a:solidFill>
                  <a:srgbClr val="C00000"/>
                </a:solidFill>
              </a:rPr>
              <a:t>elektornicky</a:t>
            </a:r>
            <a:r>
              <a:rPr lang="cs-CZ" dirty="0">
                <a:solidFill>
                  <a:srgbClr val="C00000"/>
                </a:solidFill>
              </a:rPr>
              <a:t>):</a:t>
            </a:r>
            <a:br>
              <a:rPr lang="cs-CZ" dirty="0">
                <a:solidFill>
                  <a:srgbClr val="C00000"/>
                </a:solidFill>
              </a:rPr>
            </a:br>
            <a:r>
              <a:rPr lang="cs-CZ" i="1" dirty="0">
                <a:solidFill>
                  <a:srgbClr val="C00000"/>
                </a:solidFill>
              </a:rPr>
              <a:t>jaké myšlenky vás v jeho volném psaní zaujaly? </a:t>
            </a:r>
            <a:br>
              <a:rPr lang="cs-CZ" i="1" dirty="0">
                <a:solidFill>
                  <a:srgbClr val="C00000"/>
                </a:solidFill>
              </a:rPr>
            </a:br>
            <a:r>
              <a:rPr lang="cs-CZ" i="1" dirty="0">
                <a:solidFill>
                  <a:srgbClr val="C00000"/>
                </a:solidFill>
              </a:rPr>
              <a:t>Příp. Jaké otázky vás nad tím napadaly? </a:t>
            </a:r>
          </a:p>
        </p:txBody>
      </p:sp>
    </p:spTree>
    <p:extLst>
      <p:ext uri="{BB962C8B-B14F-4D97-AF65-F5344CB8AC3E}">
        <p14:creationId xmlns:p14="http://schemas.microsoft.com/office/powerpoint/2010/main" val="295078188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39</TotalTime>
  <Words>475</Words>
  <Application>Microsoft Office PowerPoint</Application>
  <PresentationFormat>Širokoúhlá obrazovka</PresentationFormat>
  <Paragraphs>25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Gill Sans MT</vt:lpstr>
      <vt:lpstr>Times New Roman</vt:lpstr>
      <vt:lpstr>Wingdings</vt:lpstr>
      <vt:lpstr>Galerie</vt:lpstr>
      <vt:lpstr>Vzhůru ke hvězdám. Nebo možná raději ne. Západ vstoupil do středního věku. Není to revoluční ani vzrušující, může to být ale celkem bezpečné a nadlouho.  Týdeník respekt, ročník XXXI, 30.3. – 5.4.2020, str.50 – 53.</vt:lpstr>
      <vt:lpstr>     Zadání 2. pro studenty: „vytvořte si ve wordu tzv. trojitý deník – viz níže“</vt:lpstr>
      <vt:lpstr>Prezentace aplikace PowerPoint</vt:lpstr>
      <vt:lpstr>Zadání 7. pro studenty:   pošlete své volné psaní elektronicky spolužákovi / rodiči / kamarádovi a poskytněte si navzájem stručnou zpětnou vazbu (opět si pošlete elektornicky): jaké myšlenky vás v jeho volném psaní zaujaly?  Příp. Jaké otázky vás nad tím napadaly?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Vzhůru ke hvězdám. Nebo možná raději ne. Západ vstoupil do středního věku.  Není to revoluční ani vzrušující,  může to být ale celkem bezpečné a nadlouho.</dc:title>
  <dc:creator>Jan Muk</dc:creator>
  <cp:lastModifiedBy>Katerina</cp:lastModifiedBy>
  <cp:revision>13</cp:revision>
  <dcterms:created xsi:type="dcterms:W3CDTF">2020-04-15T13:59:52Z</dcterms:created>
  <dcterms:modified xsi:type="dcterms:W3CDTF">2020-04-19T14:27:11Z</dcterms:modified>
</cp:coreProperties>
</file>